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5" r:id="rId4"/>
    <p:sldId id="268" r:id="rId5"/>
    <p:sldId id="271" r:id="rId6"/>
    <p:sldId id="269" r:id="rId7"/>
    <p:sldId id="272" r:id="rId8"/>
    <p:sldId id="276" r:id="rId9"/>
    <p:sldId id="278" r:id="rId10"/>
    <p:sldId id="279" r:id="rId11"/>
    <p:sldId id="258" r:id="rId12"/>
  </p:sldIdLst>
  <p:sldSz cx="21336000" cy="13335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0" userDrawn="1">
          <p15:clr>
            <a:srgbClr val="A4A3A4"/>
          </p15:clr>
        </p15:guide>
        <p15:guide id="2" pos="6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6"/>
    <p:restoredTop sz="94613"/>
  </p:normalViewPr>
  <p:slideViewPr>
    <p:cSldViewPr snapToGrid="0" snapToObjects="1">
      <p:cViewPr varScale="1">
        <p:scale>
          <a:sx n="55" d="100"/>
          <a:sy n="55" d="100"/>
        </p:scale>
        <p:origin x="1728" y="216"/>
      </p:cViewPr>
      <p:guideLst>
        <p:guide orient="horz" pos="4200"/>
        <p:guide pos="67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9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4B8D7D0-4A62-4693-9AFB-5D0A3B2432EF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95D758A-9FF4-4B67-9842-EE8F7AB56D7B}" type="slidenum">
              <a:rPr lang="en-US" sz="1200" strike="noStrike">
                <a:solidFill>
                  <a:srgbClr val="000000"/>
                </a:solidFill>
                <a:latin typeface="Gill Sans"/>
                <a:ea typeface="ヒラギノ角ゴ ProN W3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4B8D7D0-4A62-4693-9AFB-5D0A3B2432EF}" type="slidenum">
              <a:rPr lang="en-US" sz="1400" smtClean="0">
                <a:latin typeface="Times New Roman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2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4B8D7D0-4A62-4693-9AFB-5D0A3B2432EF}" type="slidenum">
              <a:rPr lang="en-US" sz="1400" smtClean="0">
                <a:latin typeface="Times New Roman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24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4B8D7D0-4A62-4693-9AFB-5D0A3B2432EF}" type="slidenum">
              <a:rPr lang="en-US" sz="1400" smtClean="0">
                <a:latin typeface="Times New Roman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5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4B8D7D0-4A62-4693-9AFB-5D0A3B2432EF}" type="slidenum">
              <a:rPr lang="en-US" sz="1400" smtClean="0">
                <a:latin typeface="Times New Roman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9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4B8D7D0-4A62-4693-9AFB-5D0A3B2432EF}" type="slidenum">
              <a:rPr lang="en-US" sz="1400" smtClean="0">
                <a:latin typeface="Times New Roman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4B8D7D0-4A62-4693-9AFB-5D0A3B2432EF}" type="slidenum">
              <a:rPr lang="en-US" sz="1400" smtClean="0">
                <a:latin typeface="Times New Roman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0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4B8D7D0-4A62-4693-9AFB-5D0A3B2432EF}" type="slidenum">
              <a:rPr lang="en-US" sz="1400" smtClean="0">
                <a:latin typeface="Times New Roman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4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4B8D7D0-4A62-4693-9AFB-5D0A3B2432EF}" type="slidenum">
              <a:rPr lang="en-US" sz="1400" smtClean="0">
                <a:latin typeface="Times New Roman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04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4B8D7D0-4A62-4693-9AFB-5D0A3B2432EF}" type="slidenum">
              <a:rPr lang="en-US" sz="1400" smtClean="0">
                <a:latin typeface="Times New Roman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1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981080" y="6870600"/>
            <a:ext cx="1736064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981080" y="7679880"/>
            <a:ext cx="1736064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981080" y="687060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0877040" y="687060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0877040" y="767988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981080" y="767988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981080" y="6870600"/>
            <a:ext cx="17360640" cy="15490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1981080" y="6870600"/>
            <a:ext cx="17360640" cy="15490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9690480" y="6870240"/>
            <a:ext cx="1941480" cy="154908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9690480" y="6870240"/>
            <a:ext cx="1941480" cy="154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981080" y="6870600"/>
            <a:ext cx="17360640" cy="154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981080" y="6870600"/>
            <a:ext cx="17360640" cy="15490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981080" y="6870600"/>
            <a:ext cx="8471880" cy="15490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0877040" y="6870600"/>
            <a:ext cx="8471880" cy="15490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981080" y="2235240"/>
            <a:ext cx="17360640" cy="2089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981080" y="687060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981080" y="767988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0877040" y="6870600"/>
            <a:ext cx="8471880" cy="15490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981080" y="6870600"/>
            <a:ext cx="8471880" cy="15490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0877040" y="687060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0877040" y="767988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981080" y="687060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0877040" y="6870600"/>
            <a:ext cx="847188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981080" y="7679880"/>
            <a:ext cx="17360640" cy="738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1"/>
          <p:cNvSpPr/>
          <p:nvPr/>
        </p:nvSpPr>
        <p:spPr>
          <a:xfrm flipV="1">
            <a:off x="174600" y="1184040"/>
            <a:ext cx="20966040" cy="1800"/>
          </a:xfrm>
          <a:prstGeom prst="line">
            <a:avLst/>
          </a:prstGeom>
          <a:ln w="38160">
            <a:solidFill>
              <a:srgbClr val="002D99"/>
            </a:solidFill>
            <a:miter/>
          </a:ln>
        </p:spPr>
      </p:sp>
      <p:pic>
        <p:nvPicPr>
          <p:cNvPr id="10" name="Picture 4"/>
          <p:cNvPicPr/>
          <p:nvPr/>
        </p:nvPicPr>
        <p:blipFill>
          <a:blip r:embed="rId14"/>
          <a:stretch/>
        </p:blipFill>
        <p:spPr>
          <a:xfrm>
            <a:off x="19202400" y="122400"/>
            <a:ext cx="1937880" cy="92196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3335120" y="311040"/>
            <a:ext cx="5727240" cy="59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8160" tIns="38160" rIns="38160" bIns="38160" anchor="ctr"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  <a:ea typeface="ＭＳ Ｐゴシック"/>
              </a:rPr>
              <a:t>Distributed Systems Group</a:t>
            </a:r>
            <a:endParaRPr/>
          </a:p>
        </p:txBody>
      </p:sp>
      <p:sp>
        <p:nvSpPr>
          <p:cNvPr id="3" name="Line 3"/>
          <p:cNvSpPr/>
          <p:nvPr/>
        </p:nvSpPr>
        <p:spPr>
          <a:xfrm>
            <a:off x="177480" y="12585600"/>
            <a:ext cx="20966400" cy="0"/>
          </a:xfrm>
          <a:prstGeom prst="line">
            <a:avLst/>
          </a:prstGeom>
          <a:ln w="38160">
            <a:solidFill>
              <a:srgbClr val="002D99"/>
            </a:solidFill>
            <a:miter/>
          </a:ln>
        </p:spPr>
      </p:sp>
      <p:sp>
        <p:nvSpPr>
          <p:cNvPr id="4" name="CustomShape 4"/>
          <p:cNvSpPr/>
          <p:nvPr/>
        </p:nvSpPr>
        <p:spPr>
          <a:xfrm>
            <a:off x="17945280" y="12776040"/>
            <a:ext cx="3200040" cy="41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8160" tIns="38160" rIns="38160" bIns="3816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ＭＳ Ｐゴシック"/>
              </a:rPr>
              <a:t>2021 - Parma</a:t>
            </a:r>
            <a:endParaRPr dirty="0"/>
          </a:p>
        </p:txBody>
      </p:sp>
      <p:sp>
        <p:nvSpPr>
          <p:cNvPr id="5" name="CustomShape 5"/>
          <p:cNvSpPr/>
          <p:nvPr/>
        </p:nvSpPr>
        <p:spPr>
          <a:xfrm>
            <a:off x="1595160" y="272880"/>
            <a:ext cx="7914240" cy="59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8160" tIns="38160" rIns="38160" bIns="3816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000000"/>
                </a:solidFill>
                <a:latin typeface="Optima"/>
                <a:ea typeface="ＭＳ Ｐゴシック"/>
              </a:rPr>
              <a:t>Università degli Studi di Parma</a:t>
            </a:r>
            <a:endParaRPr/>
          </a:p>
        </p:txBody>
      </p:sp>
      <p:pic>
        <p:nvPicPr>
          <p:cNvPr id="6" name="Immagine 2"/>
          <p:cNvPicPr/>
          <p:nvPr/>
        </p:nvPicPr>
        <p:blipFill>
          <a:blip r:embed="rId15"/>
          <a:stretch/>
        </p:blipFill>
        <p:spPr>
          <a:xfrm>
            <a:off x="220680" y="74520"/>
            <a:ext cx="1078200" cy="1078200"/>
          </a:xfrm>
          <a:prstGeom prst="rect">
            <a:avLst/>
          </a:prstGeom>
          <a:ln>
            <a:noFill/>
          </a:ln>
        </p:spPr>
      </p:pic>
      <p:sp>
        <p:nvSpPr>
          <p:cNvPr id="7" name="PlaceHolder 6"/>
          <p:cNvSpPr>
            <a:spLocks noGrp="1"/>
          </p:cNvSpPr>
          <p:nvPr>
            <p:ph type="title"/>
          </p:nvPr>
        </p:nvSpPr>
        <p:spPr>
          <a:xfrm>
            <a:off x="1981080" y="2235240"/>
            <a:ext cx="17360640" cy="4508280"/>
          </a:xfrm>
          <a:prstGeom prst="rect">
            <a:avLst/>
          </a:prstGeom>
        </p:spPr>
        <p:txBody>
          <a:bodyPr lIns="50760" tIns="50760" rIns="50760" bIns="50760" anchor="b"/>
          <a:lstStyle/>
          <a:p>
            <a:pPr algn="ctr">
              <a:lnSpc>
                <a:spcPct val="100000"/>
              </a:lnSpc>
            </a:pPr>
            <a:r>
              <a:rPr lang="en-US" sz="11400" strike="noStrike">
                <a:solidFill>
                  <a:srgbClr val="001F67"/>
                </a:solidFill>
                <a:latin typeface="Arial"/>
                <a:ea typeface="ヒラギノ角ゴ ProN W3"/>
              </a:rPr>
              <a:t>Click to edit the title text formatFare clic per modificare stile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body"/>
          </p:nvPr>
        </p:nvSpPr>
        <p:spPr>
          <a:xfrm>
            <a:off x="1981080" y="6870600"/>
            <a:ext cx="17360640" cy="1549080"/>
          </a:xfrm>
          <a:prstGeom prst="rect">
            <a:avLst/>
          </a:prstGeom>
        </p:spPr>
        <p:txBody>
          <a:bodyPr lIns="50760" tIns="50760" rIns="50760" bIns="50760"/>
          <a:lstStyle/>
          <a:p>
            <a:pPr>
              <a:buSzPct val="45000"/>
              <a:buFont typeface="StarSymbol"/>
              <a:buChar char=""/>
            </a:pPr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Seventh Outline LevelFare clic per modificare gli stili del testo dello schema</a:t>
            </a:r>
            <a:endParaRPr/>
          </a:p>
          <a:p>
            <a:pPr algn="ctr"/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Secondo livello</a:t>
            </a:r>
            <a:endParaRPr/>
          </a:p>
          <a:p>
            <a:pPr algn="ctr"/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Terzo livello</a:t>
            </a:r>
            <a:endParaRPr/>
          </a:p>
          <a:p>
            <a:pPr algn="ctr"/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Quarto livello</a:t>
            </a:r>
            <a:endParaRPr/>
          </a:p>
          <a:p>
            <a:pPr algn="ctr"/>
            <a:r>
              <a:rPr lang="en-US" sz="4800" strike="noStrike">
                <a:solidFill>
                  <a:srgbClr val="001F67"/>
                </a:solidFill>
                <a:latin typeface="Arial"/>
                <a:ea typeface="ヒラギノ角ゴ ProN W3"/>
              </a:rPr>
              <a:t>Quinto livello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981080" y="1511280"/>
            <a:ext cx="17360640" cy="33904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b"/>
          <a:lstStyle/>
          <a:p>
            <a:pPr algn="ctr">
              <a:lnSpc>
                <a:spcPct val="100000"/>
              </a:lnSpc>
            </a:pPr>
            <a:r>
              <a:rPr lang="it-IT" sz="6600" dirty="0">
                <a:solidFill>
                  <a:srgbClr val="001F67"/>
                </a:solidFill>
                <a:ea typeface="ヒラギノ角ゴ ProN W3"/>
              </a:rPr>
              <a:t>Simulazione di Sistemi </a:t>
            </a:r>
            <a:r>
              <a:rPr lang="it-IT" sz="6600" dirty="0" err="1">
                <a:solidFill>
                  <a:srgbClr val="001F67"/>
                </a:solidFill>
                <a:ea typeface="ヒラギノ角ゴ ProN W3"/>
              </a:rPr>
              <a:t>Fog</a:t>
            </a:r>
            <a:r>
              <a:rPr lang="it-IT" sz="6600" dirty="0">
                <a:solidFill>
                  <a:srgbClr val="001F67"/>
                </a:solidFill>
                <a:ea typeface="ヒラギノ角ゴ ProN W3"/>
              </a:rPr>
              <a:t> </a:t>
            </a:r>
            <a:r>
              <a:rPr lang="it-IT" sz="6600" dirty="0" err="1">
                <a:solidFill>
                  <a:srgbClr val="001F67"/>
                </a:solidFill>
                <a:ea typeface="ヒラギノ角ゴ ProN W3"/>
              </a:rPr>
              <a:t>N-Tier</a:t>
            </a:r>
            <a:r>
              <a:rPr lang="it-IT" sz="6600" dirty="0">
                <a:solidFill>
                  <a:srgbClr val="001F67"/>
                </a:solidFill>
                <a:ea typeface="ヒラギノ角ゴ ProN W3"/>
              </a:rPr>
              <a:t> con Posizionamento Dinamico dei Servizi</a:t>
            </a:r>
            <a:endParaRPr lang="it-IT" dirty="0"/>
          </a:p>
        </p:txBody>
      </p:sp>
      <p:sp>
        <p:nvSpPr>
          <p:cNvPr id="92" name="TextShape 2"/>
          <p:cNvSpPr txBox="1"/>
          <p:nvPr/>
        </p:nvSpPr>
        <p:spPr>
          <a:xfrm>
            <a:off x="1974960" y="5711760"/>
            <a:ext cx="17360640" cy="8884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1F67"/>
                </a:solidFill>
                <a:ea typeface="ヒラギノ角ゴ ProN W3"/>
              </a:rPr>
              <a:t>Simulation of N-Tier Fog Systems with Dynamic Service Placement</a:t>
            </a:r>
            <a:r>
              <a:rPr lang="en-US" sz="3600" strike="noStrike" dirty="0">
                <a:solidFill>
                  <a:srgbClr val="001F67"/>
                </a:solidFill>
                <a:latin typeface="Arial"/>
                <a:ea typeface="ヒラギノ角ゴ ProN W3"/>
              </a:rPr>
              <a:t>
</a:t>
            </a:r>
            <a:endParaRPr dirty="0"/>
          </a:p>
        </p:txBody>
      </p:sp>
      <p:sp>
        <p:nvSpPr>
          <p:cNvPr id="93" name="CustomShape 3"/>
          <p:cNvSpPr/>
          <p:nvPr/>
        </p:nvSpPr>
        <p:spPr>
          <a:xfrm>
            <a:off x="1828800" y="8325000"/>
            <a:ext cx="5778000" cy="26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000" strike="noStrike" dirty="0" err="1">
                <a:solidFill>
                  <a:schemeClr val="tx2"/>
                </a:solidFill>
                <a:latin typeface="Arial Bold"/>
                <a:ea typeface="ＭＳ Ｐゴシック"/>
              </a:rPr>
              <a:t>Relatore</a:t>
            </a:r>
            <a:endParaRPr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strike="noStrike" dirty="0" err="1">
                <a:solidFill>
                  <a:srgbClr val="000000"/>
                </a:solidFill>
                <a:latin typeface="Arial"/>
                <a:ea typeface="ＭＳ Ｐゴシック"/>
              </a:rPr>
              <a:t>Chiar.mo</a:t>
            </a:r>
            <a:r>
              <a:rPr lang="en-US" sz="3000" strike="noStrike" dirty="0">
                <a:solidFill>
                  <a:srgbClr val="000000"/>
                </a:solidFill>
                <a:latin typeface="Arial"/>
                <a:ea typeface="ＭＳ Ｐゴシック"/>
              </a:rPr>
              <a:t> Prof. Michele Amoretti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000" strike="noStrike" dirty="0" err="1">
                <a:solidFill>
                  <a:srgbClr val="001F67"/>
                </a:solidFill>
                <a:latin typeface="Arial Bold"/>
                <a:ea typeface="ＭＳ Ｐゴシック"/>
              </a:rPr>
              <a:t>Correlatore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3000" strike="noStrike" dirty="0" err="1">
                <a:solidFill>
                  <a:srgbClr val="000000"/>
                </a:solidFill>
                <a:latin typeface="Arial"/>
                <a:ea typeface="ＭＳ Ｐゴシック"/>
              </a:rPr>
              <a:t>Dott</a:t>
            </a:r>
            <a:r>
              <a:rPr lang="en-US" sz="3000" strike="noStrike" dirty="0">
                <a:solidFill>
                  <a:srgbClr val="000000"/>
                </a:solidFill>
                <a:latin typeface="Arial"/>
                <a:ea typeface="ＭＳ Ｐゴシック"/>
              </a:rPr>
              <a:t>. Ing. Gabriele </a:t>
            </a:r>
            <a:r>
              <a:rPr lang="en-US" sz="3000" strike="noStrike" dirty="0" err="1">
                <a:solidFill>
                  <a:srgbClr val="000000"/>
                </a:solidFill>
                <a:latin typeface="Arial"/>
                <a:ea typeface="ＭＳ Ｐゴシック"/>
              </a:rPr>
              <a:t>Penzotti</a:t>
            </a:r>
            <a:endParaRPr dirty="0"/>
          </a:p>
        </p:txBody>
      </p:sp>
      <p:sp>
        <p:nvSpPr>
          <p:cNvPr id="94" name="CustomShape 4"/>
          <p:cNvSpPr/>
          <p:nvPr/>
        </p:nvSpPr>
        <p:spPr>
          <a:xfrm>
            <a:off x="15786000" y="9188280"/>
            <a:ext cx="3708000" cy="95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000" strike="noStrike" dirty="0" err="1">
                <a:solidFill>
                  <a:srgbClr val="001F67"/>
                </a:solidFill>
                <a:latin typeface="Arial Bold"/>
                <a:ea typeface="ＭＳ Ｐゴシック"/>
              </a:rPr>
              <a:t>Tesi</a:t>
            </a:r>
            <a:r>
              <a:rPr lang="en-US" sz="3000" strike="noStrike" dirty="0">
                <a:solidFill>
                  <a:srgbClr val="001F67"/>
                </a:solidFill>
                <a:latin typeface="Arial Bold"/>
                <a:ea typeface="ＭＳ Ｐゴシック"/>
              </a:rPr>
              <a:t> di </a:t>
            </a:r>
            <a:r>
              <a:rPr lang="en-US" sz="3000" strike="noStrike" dirty="0" err="1">
                <a:solidFill>
                  <a:srgbClr val="001F67"/>
                </a:solidFill>
                <a:latin typeface="Arial Bold"/>
                <a:ea typeface="ＭＳ Ｐゴシック"/>
              </a:rPr>
              <a:t>Laurea</a:t>
            </a:r>
            <a:r>
              <a:rPr lang="en-US" sz="3000" strike="noStrike" dirty="0">
                <a:solidFill>
                  <a:srgbClr val="001F67"/>
                </a:solidFill>
                <a:latin typeface="Arial Bold"/>
                <a:ea typeface="ＭＳ Ｐゴシック"/>
              </a:rPr>
              <a:t> di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3000" strike="noStrike" dirty="0">
                <a:solidFill>
                  <a:srgbClr val="000000"/>
                </a:solidFill>
                <a:latin typeface="Arial"/>
                <a:ea typeface="ＭＳ Ｐゴシック"/>
              </a:rPr>
              <a:t>Filippo </a:t>
            </a:r>
            <a:r>
              <a:rPr lang="en-US" sz="3000" strike="noStrike" dirty="0" err="1">
                <a:solidFill>
                  <a:srgbClr val="000000"/>
                </a:solidFill>
                <a:latin typeface="Arial"/>
                <a:ea typeface="ＭＳ Ｐゴシック"/>
              </a:rPr>
              <a:t>Scaramuzza</a:t>
            </a:r>
            <a:endParaRPr dirty="0"/>
          </a:p>
        </p:txBody>
      </p:sp>
      <p:sp>
        <p:nvSpPr>
          <p:cNvPr id="95" name="CustomShape 5"/>
          <p:cNvSpPr/>
          <p:nvPr/>
        </p:nvSpPr>
        <p:spPr>
          <a:xfrm>
            <a:off x="8547120" y="12007800"/>
            <a:ext cx="424152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1F67"/>
                </a:solidFill>
                <a:latin typeface="Arial"/>
                <a:ea typeface="ＭＳ Ｐゴシック"/>
              </a:rPr>
              <a:t>Anno </a:t>
            </a:r>
            <a:r>
              <a:rPr lang="en-US" sz="2400" strike="noStrike" dirty="0" err="1">
                <a:solidFill>
                  <a:srgbClr val="001F67"/>
                </a:solidFill>
                <a:latin typeface="Arial"/>
                <a:ea typeface="ＭＳ Ｐゴシック"/>
              </a:rPr>
              <a:t>Accademico</a:t>
            </a:r>
            <a:r>
              <a:rPr lang="en-US" sz="2400" strike="noStrike" dirty="0">
                <a:solidFill>
                  <a:srgbClr val="001F67"/>
                </a:solidFill>
                <a:latin typeface="Arial"/>
                <a:ea typeface="ＭＳ Ｐゴシック"/>
              </a:rPr>
              <a:t> 2020-2021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D3EA-92FC-4B48-9F6B-2DADE6C5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080" y="1787005"/>
            <a:ext cx="17360640" cy="974125"/>
          </a:xfrm>
        </p:spPr>
        <p:txBody>
          <a:bodyPr/>
          <a:lstStyle/>
          <a:p>
            <a:pPr algn="ctr"/>
            <a:r>
              <a:rPr lang="it-IT" sz="5400" dirty="0">
                <a:solidFill>
                  <a:schemeClr val="tx2"/>
                </a:solidFill>
              </a:rPr>
              <a:t>Conclusioni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17FE8-EA63-1C47-9358-106C19DD1182}"/>
              </a:ext>
            </a:extLst>
          </p:cNvPr>
          <p:cNvSpPr txBox="1"/>
          <p:nvPr/>
        </p:nvSpPr>
        <p:spPr>
          <a:xfrm>
            <a:off x="5773271" y="7548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E924D57-7095-E146-8CB4-52E7766B38C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37347" y="4070642"/>
            <a:ext cx="11754653" cy="522957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Software flessibile per diverse tipologie di analisi, con algoritmi e topologie differenti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Implementazione di </a:t>
            </a:r>
            <a:r>
              <a:rPr lang="it-IT" i="1" dirty="0"/>
              <a:t>micro-servizi</a:t>
            </a: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Simulazioni e ricerca hanno dimostrato che il </a:t>
            </a:r>
            <a:r>
              <a:rPr lang="it-IT" dirty="0" err="1"/>
              <a:t>Fog</a:t>
            </a:r>
            <a:r>
              <a:rPr lang="it-IT" dirty="0"/>
              <a:t> Computing è un paradigma promettente per la gestione dei Big Data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68FFC81-3A2C-D94B-98A4-CC4C048AF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818" y="3636682"/>
            <a:ext cx="8339835" cy="6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987680" y="4413360"/>
            <a:ext cx="17360640" cy="45082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800" strike="noStrike" dirty="0" err="1">
                <a:solidFill>
                  <a:srgbClr val="001F67"/>
                </a:solidFill>
                <a:latin typeface="Arial"/>
                <a:ea typeface="ヒラギノ角ゴ ProN W3"/>
              </a:rPr>
              <a:t>Grazie</a:t>
            </a:r>
            <a:r>
              <a:rPr lang="en-US" sz="8800" strike="noStrike" dirty="0">
                <a:solidFill>
                  <a:srgbClr val="001F67"/>
                </a:solidFill>
                <a:latin typeface="Arial"/>
                <a:ea typeface="ヒラギノ角ゴ ProN W3"/>
              </a:rPr>
              <a:t> per </a:t>
            </a:r>
            <a:r>
              <a:rPr lang="en-US" sz="8800" strike="noStrike" dirty="0" err="1">
                <a:solidFill>
                  <a:srgbClr val="001F67"/>
                </a:solidFill>
                <a:latin typeface="Arial"/>
                <a:ea typeface="ヒラギノ角ゴ ProN W3"/>
              </a:rPr>
              <a:t>l’attenzione</a:t>
            </a:r>
            <a:r>
              <a:rPr lang="en-US" sz="8800" strike="noStrike" dirty="0">
                <a:solidFill>
                  <a:srgbClr val="001F67"/>
                </a:solidFill>
                <a:latin typeface="Arial"/>
                <a:ea typeface="ヒラギノ角ゴ ProN W3"/>
              </a:rPr>
              <a:t>!</a:t>
            </a:r>
            <a:endParaRPr sz="8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D3EA-92FC-4B48-9F6B-2DADE6C5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080" y="1787005"/>
            <a:ext cx="17360640" cy="974125"/>
          </a:xfrm>
        </p:spPr>
        <p:txBody>
          <a:bodyPr/>
          <a:lstStyle/>
          <a:p>
            <a:pPr algn="ctr"/>
            <a:r>
              <a:rPr lang="it-IT" sz="5400" dirty="0" err="1">
                <a:solidFill>
                  <a:schemeClr val="tx2"/>
                </a:solidFill>
              </a:rPr>
              <a:t>Cloud</a:t>
            </a:r>
            <a:r>
              <a:rPr lang="it-IT" sz="5400" dirty="0">
                <a:solidFill>
                  <a:schemeClr val="tx2"/>
                </a:solidFill>
              </a:rPr>
              <a:t> Computing nell’Era dei Big Data</a:t>
            </a:r>
            <a:br>
              <a:rPr lang="it-IT" sz="5400" dirty="0">
                <a:solidFill>
                  <a:schemeClr val="tx2"/>
                </a:solidFill>
              </a:rPr>
            </a:br>
            <a:r>
              <a:rPr lang="it-IT" sz="5400" dirty="0">
                <a:solidFill>
                  <a:schemeClr val="tx2"/>
                </a:solidFill>
              </a:rPr>
              <a:t>Le Problematiche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AA12B-8F33-9C47-A977-20B1B5D10D9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981080" y="3869362"/>
            <a:ext cx="17360640" cy="1433465"/>
          </a:xfrm>
        </p:spPr>
        <p:txBody>
          <a:bodyPr/>
          <a:lstStyle/>
          <a:p>
            <a:pPr algn="ctr"/>
            <a:r>
              <a:rPr lang="it-IT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«Il </a:t>
            </a:r>
            <a:r>
              <a:rPr lang="it-IT" sz="3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Cloud</a:t>
            </a:r>
            <a:r>
              <a:rPr lang="it-IT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Computing è un modello architetturale che promuove l’accesso globale alle risorse informatiche condivise, tipicamente on-demand.»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3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17FE8-EA63-1C47-9358-106C19DD1182}"/>
              </a:ext>
            </a:extLst>
          </p:cNvPr>
          <p:cNvSpPr txBox="1"/>
          <p:nvPr/>
        </p:nvSpPr>
        <p:spPr>
          <a:xfrm>
            <a:off x="5773271" y="7548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E924D57-7095-E146-8CB4-52E7766B38C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10336" y="5417387"/>
            <a:ext cx="17915327" cy="522957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Incremento dei dispositivi connessi in ambito </a:t>
            </a:r>
            <a:r>
              <a:rPr lang="it-IT" dirty="0" err="1"/>
              <a:t>IoT</a:t>
            </a:r>
            <a:r>
              <a:rPr lang="it-IT" dirty="0"/>
              <a:t> (</a:t>
            </a:r>
            <a:r>
              <a:rPr lang="it-IT" i="1" dirty="0"/>
              <a:t>Internet of </a:t>
            </a:r>
            <a:r>
              <a:rPr lang="it-IT" i="1" dirty="0" err="1"/>
              <a:t>Things</a:t>
            </a:r>
            <a:r>
              <a:rPr lang="it-IT" dirty="0"/>
              <a:t>)</a:t>
            </a:r>
            <a:br>
              <a:rPr lang="it-IT" i="1" dirty="0"/>
            </a:b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Incremento dei dati generati nell’</a:t>
            </a:r>
            <a:r>
              <a:rPr lang="it-IT" i="1" dirty="0" err="1"/>
              <a:t>edge</a:t>
            </a:r>
            <a:r>
              <a:rPr lang="it-IT" i="1" dirty="0"/>
              <a:t> </a:t>
            </a:r>
            <a:r>
              <a:rPr lang="it-IT" dirty="0"/>
              <a:t>della rete</a:t>
            </a:r>
            <a:br>
              <a:rPr lang="it-IT" dirty="0"/>
            </a:b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Tempi di elaborazione dei Big Data e risposta troppo elevati per applicazioni </a:t>
            </a:r>
            <a:r>
              <a:rPr lang="it-IT" i="1" dirty="0"/>
              <a:t>real-time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646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D3EA-92FC-4B48-9F6B-2DADE6C5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080" y="1787005"/>
            <a:ext cx="17360640" cy="974125"/>
          </a:xfrm>
        </p:spPr>
        <p:txBody>
          <a:bodyPr/>
          <a:lstStyle/>
          <a:p>
            <a:pPr algn="ctr"/>
            <a:r>
              <a:rPr lang="it-IT" sz="5400" dirty="0" err="1">
                <a:solidFill>
                  <a:schemeClr val="tx2"/>
                </a:solidFill>
              </a:rPr>
              <a:t>Fog</a:t>
            </a:r>
            <a:r>
              <a:rPr lang="it-IT" sz="5400" dirty="0">
                <a:solidFill>
                  <a:schemeClr val="tx2"/>
                </a:solidFill>
              </a:rPr>
              <a:t>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AA12B-8F33-9C47-A977-20B1B5D10D9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14022" y="2918474"/>
            <a:ext cx="20094755" cy="1433465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open_sansbold"/>
              </a:rPr>
              <a:t>- </a:t>
            </a:r>
            <a:r>
              <a:rPr lang="it-IT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«Il </a:t>
            </a:r>
            <a:r>
              <a:rPr lang="it-IT" sz="3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Fog</a:t>
            </a:r>
            <a:r>
              <a:rPr lang="it-IT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Computing è un’architettura a livello di sistema che distribuisce le funzioni di elaborazione, archiviazione, controllo e rete più vicine agli utenti lungo un </a:t>
            </a:r>
            <a:r>
              <a:rPr lang="it-IT" sz="3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Cloud</a:t>
            </a:r>
            <a:r>
              <a:rPr lang="it-IT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-To-</a:t>
            </a:r>
            <a:r>
              <a:rPr lang="it-IT" sz="3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it-IT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Continuum»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3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17FE8-EA63-1C47-9358-106C19DD1182}"/>
              </a:ext>
            </a:extLst>
          </p:cNvPr>
          <p:cNvSpPr txBox="1"/>
          <p:nvPr/>
        </p:nvSpPr>
        <p:spPr>
          <a:xfrm>
            <a:off x="5773271" y="7548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E924D57-7095-E146-8CB4-52E7766B38C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87432" y="4465747"/>
            <a:ext cx="9405899" cy="690373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Il </a:t>
            </a:r>
            <a:r>
              <a:rPr lang="it-IT" sz="4000" dirty="0" err="1"/>
              <a:t>Fog</a:t>
            </a:r>
            <a:r>
              <a:rPr lang="it-IT" sz="4000" dirty="0"/>
              <a:t> Computing non è una sostituzione, bensì un’estensione del </a:t>
            </a:r>
            <a:r>
              <a:rPr lang="it-IT" sz="4000" dirty="0" err="1"/>
              <a:t>Cloud</a:t>
            </a:r>
            <a:r>
              <a:rPr lang="it-IT" sz="4000" dirty="0"/>
              <a:t> Computing</a:t>
            </a:r>
            <a:br>
              <a:rPr lang="it-IT" sz="4000" dirty="0"/>
            </a:br>
            <a:endParaRPr lang="it-IT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Innumerevoli applicazioni: </a:t>
            </a:r>
            <a:r>
              <a:rPr lang="it-IT" sz="4000" i="1" dirty="0"/>
              <a:t>Smart </a:t>
            </a:r>
            <a:r>
              <a:rPr lang="it-IT" sz="4000" i="1" dirty="0" err="1"/>
              <a:t>Vehicles</a:t>
            </a:r>
            <a:r>
              <a:rPr lang="it-IT" sz="4000" dirty="0"/>
              <a:t>, </a:t>
            </a:r>
            <a:r>
              <a:rPr lang="it-IT" sz="4000" i="1" dirty="0" err="1"/>
              <a:t>Traffic</a:t>
            </a:r>
            <a:r>
              <a:rPr lang="it-IT" sz="4000" i="1" dirty="0"/>
              <a:t> Control</a:t>
            </a:r>
            <a:r>
              <a:rPr lang="it-IT" sz="4000" dirty="0"/>
              <a:t>, </a:t>
            </a:r>
            <a:r>
              <a:rPr lang="it-IT" sz="4000" i="1" dirty="0"/>
              <a:t>Smart </a:t>
            </a:r>
            <a:r>
              <a:rPr lang="it-IT" sz="4000" i="1" dirty="0" err="1"/>
              <a:t>Cities</a:t>
            </a:r>
            <a:r>
              <a:rPr lang="it-IT" sz="4000" dirty="0"/>
              <a:t>, </a:t>
            </a:r>
            <a:r>
              <a:rPr lang="it-IT" sz="4000" i="1" dirty="0"/>
              <a:t>Smart </a:t>
            </a:r>
            <a:r>
              <a:rPr lang="it-IT" sz="4000" i="1" dirty="0" err="1"/>
              <a:t>Buildings</a:t>
            </a:r>
            <a:r>
              <a:rPr lang="it-IT" sz="4000" i="1" dirty="0"/>
              <a:t>,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Altri paradigmi: </a:t>
            </a:r>
            <a:r>
              <a:rPr lang="it-IT" sz="4000" i="1" dirty="0"/>
              <a:t>Mobile </a:t>
            </a:r>
            <a:r>
              <a:rPr lang="it-IT" sz="4000" i="1" dirty="0" err="1"/>
              <a:t>Cloud</a:t>
            </a:r>
            <a:r>
              <a:rPr lang="it-IT" sz="4000" i="1" dirty="0"/>
              <a:t> Computing</a:t>
            </a:r>
            <a:r>
              <a:rPr lang="it-IT" sz="4000" dirty="0"/>
              <a:t>,</a:t>
            </a:r>
            <a:r>
              <a:rPr lang="it-IT" sz="4000" i="1" dirty="0"/>
              <a:t> </a:t>
            </a:r>
            <a:r>
              <a:rPr lang="it-IT" sz="4000" i="1" dirty="0" err="1"/>
              <a:t>Cloudlet</a:t>
            </a:r>
            <a:r>
              <a:rPr lang="it-IT" sz="4000" i="1" dirty="0"/>
              <a:t> Computing, Multi-Access Edge Computing, </a:t>
            </a:r>
            <a:r>
              <a:rPr lang="it-IT" sz="4000" i="1" dirty="0" err="1"/>
              <a:t>Mist</a:t>
            </a:r>
            <a:r>
              <a:rPr lang="it-IT" sz="4000" i="1" dirty="0"/>
              <a:t> Computing, …</a:t>
            </a:r>
            <a:endParaRPr lang="it-IT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46BA3-D4BA-7B46-8FB4-886E2035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123" y="5744167"/>
            <a:ext cx="10242329" cy="5604293"/>
          </a:xfrm>
          <a:prstGeom prst="rect">
            <a:avLst/>
          </a:prstGeom>
        </p:spPr>
      </p:pic>
      <p:pic>
        <p:nvPicPr>
          <p:cNvPr id="2050" name="Picture 2" descr="The DITAS approach in Open Fog Consortium - Ditas Project">
            <a:extLst>
              <a:ext uri="{FF2B5EF4-FFF2-40B4-BE49-F238E27FC236}">
                <a16:creationId xmlns:a16="http://schemas.microsoft.com/office/drawing/2014/main" id="{EB479AE3-9987-5C4A-A6F8-DE624B427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8" b="14144"/>
          <a:stretch/>
        </p:blipFill>
        <p:spPr bwMode="auto">
          <a:xfrm>
            <a:off x="12403465" y="4532060"/>
            <a:ext cx="2963823" cy="12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43BE4C-97C6-B442-8E74-04A532104D47}"/>
              </a:ext>
            </a:extLst>
          </p:cNvPr>
          <p:cNvSpPr txBox="1"/>
          <p:nvPr/>
        </p:nvSpPr>
        <p:spPr>
          <a:xfrm>
            <a:off x="5334000" y="6509211"/>
            <a:ext cx="1066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open_sansbold"/>
              </a:rPr>
              <a:t>IEEE 1934-2018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5EC59-DEDC-FB49-A893-154B1DA82D42}"/>
              </a:ext>
            </a:extLst>
          </p:cNvPr>
          <p:cNvSpPr txBox="1"/>
          <p:nvPr/>
        </p:nvSpPr>
        <p:spPr>
          <a:xfrm>
            <a:off x="14337323" y="4162728"/>
            <a:ext cx="2543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open_sansbold"/>
              </a:rPr>
              <a:t>1934-2018</a:t>
            </a:r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413CC-B779-294A-92AB-04A27D7C293A}"/>
              </a:ext>
            </a:extLst>
          </p:cNvPr>
          <p:cNvSpPr txBox="1"/>
          <p:nvPr/>
        </p:nvSpPr>
        <p:spPr>
          <a:xfrm>
            <a:off x="15367288" y="4789906"/>
            <a:ext cx="3647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</a:rPr>
              <a:t>IEEE 1934-2018</a:t>
            </a:r>
            <a:endParaRPr lang="it-IT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9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17FE8-EA63-1C47-9358-106C19DD1182}"/>
              </a:ext>
            </a:extLst>
          </p:cNvPr>
          <p:cNvSpPr txBox="1"/>
          <p:nvPr/>
        </p:nvSpPr>
        <p:spPr>
          <a:xfrm>
            <a:off x="5773271" y="7548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B09551-E0B9-324B-9804-68520197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080" y="1787005"/>
            <a:ext cx="17360640" cy="974125"/>
          </a:xfrm>
        </p:spPr>
        <p:txBody>
          <a:bodyPr/>
          <a:lstStyle/>
          <a:p>
            <a:pPr algn="ctr"/>
            <a:r>
              <a:rPr lang="it-IT" sz="5400" dirty="0">
                <a:solidFill>
                  <a:schemeClr val="tx2"/>
                </a:solidFill>
              </a:rPr>
              <a:t>Struttura e Funzionamento di YAFS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E9F33DE-E001-D943-BA67-98701F227DDB}"/>
              </a:ext>
            </a:extLst>
          </p:cNvPr>
          <p:cNvSpPr txBox="1">
            <a:spLocks/>
          </p:cNvSpPr>
          <p:nvPr/>
        </p:nvSpPr>
        <p:spPr>
          <a:xfrm>
            <a:off x="487432" y="3676853"/>
            <a:ext cx="8943439" cy="690373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Simulatore ad Eventi Discreti (basato su </a:t>
            </a:r>
            <a:r>
              <a:rPr lang="it-IT" sz="4000" i="1" dirty="0" err="1"/>
              <a:t>SimPy</a:t>
            </a:r>
            <a:r>
              <a:rPr lang="it-IT" sz="4000" dirty="0"/>
              <a:t>)</a:t>
            </a:r>
            <a:br>
              <a:rPr lang="it-IT" sz="4000" dirty="0"/>
            </a:br>
            <a:endParaRPr lang="it-IT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Composto da 6 classi: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i="1" dirty="0"/>
              <a:t>Core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i="1" dirty="0" err="1"/>
              <a:t>Topology</a:t>
            </a:r>
            <a:endParaRPr lang="it-IT" sz="3600" i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i="1" dirty="0" err="1"/>
              <a:t>Selection</a:t>
            </a:r>
            <a:endParaRPr lang="it-IT" sz="3600" i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i="1" dirty="0" err="1"/>
              <a:t>Placement</a:t>
            </a:r>
            <a:endParaRPr lang="it-IT" sz="3600" i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i="1" dirty="0" err="1"/>
              <a:t>Population</a:t>
            </a:r>
            <a:endParaRPr lang="it-IT" sz="3600" i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i="1" dirty="0"/>
              <a:t>Application</a:t>
            </a:r>
            <a:br>
              <a:rPr lang="it-IT" sz="3600" i="1" dirty="0"/>
            </a:br>
            <a:endParaRPr lang="it-IT" sz="36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Possibilità di modellare entità, applicazioni e politiche dinamiche</a:t>
            </a:r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2E53BFB9-4D3A-0F47-AB77-DCB8F4D9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46" y="3676853"/>
            <a:ext cx="11226022" cy="74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17FE8-EA63-1C47-9358-106C19DD1182}"/>
              </a:ext>
            </a:extLst>
          </p:cNvPr>
          <p:cNvSpPr txBox="1"/>
          <p:nvPr/>
        </p:nvSpPr>
        <p:spPr>
          <a:xfrm>
            <a:off x="5773271" y="7548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B09551-E0B9-324B-9804-68520197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080" y="1787005"/>
            <a:ext cx="17360640" cy="974125"/>
          </a:xfrm>
        </p:spPr>
        <p:txBody>
          <a:bodyPr/>
          <a:lstStyle/>
          <a:p>
            <a:pPr algn="ctr"/>
            <a:r>
              <a:rPr lang="it-IT" sz="5400" dirty="0">
                <a:solidFill>
                  <a:schemeClr val="tx2"/>
                </a:solidFill>
              </a:rPr>
              <a:t>Sistema Realizzato per Simulazioni ed Analisi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7ECCAE-04A1-0E48-AF8A-9852414CE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" y="3186063"/>
            <a:ext cx="18989874" cy="87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4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17FE8-EA63-1C47-9358-106C19DD1182}"/>
              </a:ext>
            </a:extLst>
          </p:cNvPr>
          <p:cNvSpPr txBox="1"/>
          <p:nvPr/>
        </p:nvSpPr>
        <p:spPr>
          <a:xfrm>
            <a:off x="5773271" y="7548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B09551-E0B9-324B-9804-68520197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080" y="1787005"/>
            <a:ext cx="17360640" cy="974125"/>
          </a:xfrm>
        </p:spPr>
        <p:txBody>
          <a:bodyPr/>
          <a:lstStyle/>
          <a:p>
            <a:pPr algn="ctr"/>
            <a:r>
              <a:rPr lang="it-IT" sz="5400" dirty="0">
                <a:solidFill>
                  <a:schemeClr val="tx2"/>
                </a:solidFill>
              </a:rPr>
              <a:t>Descrizione dello Scenario Simulato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E9F33DE-E001-D943-BA67-98701F227DDB}"/>
              </a:ext>
            </a:extLst>
          </p:cNvPr>
          <p:cNvSpPr txBox="1">
            <a:spLocks/>
          </p:cNvSpPr>
          <p:nvPr/>
        </p:nvSpPr>
        <p:spPr>
          <a:xfrm>
            <a:off x="487432" y="4281081"/>
            <a:ext cx="9604728" cy="690373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3 Macro-Entità: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dirty="0"/>
              <a:t>Livello </a:t>
            </a:r>
            <a:r>
              <a:rPr lang="it-IT" sz="3600" dirty="0" err="1"/>
              <a:t>IoT</a:t>
            </a:r>
            <a:endParaRPr lang="it-IT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dirty="0"/>
              <a:t>Livello </a:t>
            </a:r>
            <a:r>
              <a:rPr lang="it-IT" sz="3600" dirty="0" err="1"/>
              <a:t>Fog</a:t>
            </a:r>
            <a:endParaRPr lang="it-IT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dirty="0"/>
              <a:t>Livello </a:t>
            </a:r>
            <a:r>
              <a:rPr lang="it-IT" sz="3600" dirty="0" err="1"/>
              <a:t>Cloud</a:t>
            </a:r>
            <a:br>
              <a:rPr lang="it-IT" sz="3600" dirty="0"/>
            </a:br>
            <a:endParaRPr lang="it-IT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Architettura «verticale»</a:t>
            </a:r>
            <a:endParaRPr lang="it-IT" sz="1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Ogni livello </a:t>
            </a:r>
            <a:r>
              <a:rPr lang="it-IT" sz="4000" dirty="0" err="1"/>
              <a:t>Fog</a:t>
            </a:r>
            <a:r>
              <a:rPr lang="it-IT" sz="4000" dirty="0"/>
              <a:t> ha diverse capacità di elaborazione: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dirty="0"/>
              <a:t>Un nodo a </a:t>
            </a:r>
            <a:r>
              <a:rPr lang="it-IT" sz="3600" i="1" dirty="0">
                <a:solidFill>
                  <a:schemeClr val="accent1"/>
                </a:solidFill>
              </a:rPr>
              <a:t>livelli bassi </a:t>
            </a:r>
            <a:r>
              <a:rPr lang="it-IT" sz="3600" dirty="0"/>
              <a:t>offre </a:t>
            </a:r>
            <a:r>
              <a:rPr lang="it-IT" sz="3600" i="1" dirty="0">
                <a:solidFill>
                  <a:schemeClr val="accent1"/>
                </a:solidFill>
              </a:rPr>
              <a:t>pochi servizi</a:t>
            </a:r>
            <a:r>
              <a:rPr lang="it-IT" sz="3600" dirty="0"/>
              <a:t> ma produce </a:t>
            </a:r>
            <a:r>
              <a:rPr lang="it-IT" sz="3600" i="1" dirty="0">
                <a:solidFill>
                  <a:schemeClr val="accent1"/>
                </a:solidFill>
              </a:rPr>
              <a:t>molti dati</a:t>
            </a:r>
            <a:endParaRPr lang="it-IT" sz="3600" i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dirty="0"/>
              <a:t>Un nodo a </a:t>
            </a:r>
            <a:r>
              <a:rPr lang="it-IT" sz="3600" i="1" dirty="0">
                <a:solidFill>
                  <a:schemeClr val="accent1"/>
                </a:solidFill>
              </a:rPr>
              <a:t>livelli alti</a:t>
            </a:r>
            <a:r>
              <a:rPr lang="it-IT" sz="3600" dirty="0">
                <a:solidFill>
                  <a:schemeClr val="accent1"/>
                </a:solidFill>
              </a:rPr>
              <a:t> </a:t>
            </a:r>
            <a:r>
              <a:rPr lang="it-IT" sz="3600" dirty="0"/>
              <a:t>non genera dati propri, ma offre una </a:t>
            </a:r>
            <a:r>
              <a:rPr lang="it-IT" sz="3600" i="1" dirty="0">
                <a:solidFill>
                  <a:schemeClr val="accent1"/>
                </a:solidFill>
              </a:rPr>
              <a:t>rielaborazione dei dati</a:t>
            </a:r>
            <a:r>
              <a:rPr lang="it-IT" sz="3600" dirty="0"/>
              <a:t> ricevuti e fornisce </a:t>
            </a:r>
            <a:r>
              <a:rPr lang="it-IT" sz="3600" i="1" dirty="0">
                <a:solidFill>
                  <a:schemeClr val="accent1"/>
                </a:solidFill>
              </a:rPr>
              <a:t>molti servizi</a:t>
            </a:r>
            <a:r>
              <a:rPr lang="it-IT" sz="3600" i="1" dirty="0"/>
              <a:t> </a:t>
            </a:r>
            <a:r>
              <a:rPr lang="it-IT" sz="3600" dirty="0"/>
              <a:t>alla rete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31C2B77-8C99-BB45-9587-585965ADB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41" y="2537329"/>
            <a:ext cx="8263359" cy="99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9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17FE8-EA63-1C47-9358-106C19DD1182}"/>
              </a:ext>
            </a:extLst>
          </p:cNvPr>
          <p:cNvSpPr txBox="1"/>
          <p:nvPr/>
        </p:nvSpPr>
        <p:spPr>
          <a:xfrm>
            <a:off x="5773271" y="7548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B09551-E0B9-324B-9804-68520197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080" y="1787005"/>
            <a:ext cx="17360640" cy="974125"/>
          </a:xfrm>
        </p:spPr>
        <p:txBody>
          <a:bodyPr/>
          <a:lstStyle/>
          <a:p>
            <a:pPr algn="ctr"/>
            <a:r>
              <a:rPr lang="it-IT" sz="5400" dirty="0">
                <a:solidFill>
                  <a:schemeClr val="tx2"/>
                </a:solidFill>
              </a:rPr>
              <a:t>Implementazione del Simulatore</a:t>
            </a:r>
            <a:br>
              <a:rPr lang="it-IT" sz="5400" dirty="0">
                <a:solidFill>
                  <a:schemeClr val="tx2"/>
                </a:solidFill>
              </a:rPr>
            </a:br>
            <a:r>
              <a:rPr lang="it-IT" sz="5400" dirty="0">
                <a:solidFill>
                  <a:schemeClr val="tx2"/>
                </a:solidFill>
              </a:rPr>
              <a:t>Algoritmo di Service </a:t>
            </a:r>
            <a:r>
              <a:rPr lang="it-IT" sz="5400" dirty="0" err="1">
                <a:solidFill>
                  <a:schemeClr val="tx2"/>
                </a:solidFill>
              </a:rPr>
              <a:t>Placement</a:t>
            </a:r>
            <a:endParaRPr lang="it-IT" sz="54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AE782B-499A-0B43-8AA3-C09BFAAF4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648" y="8288530"/>
            <a:ext cx="7670800" cy="21082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AEFD612-C3CB-A448-B5D8-5E35A6B843A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981080" y="3403198"/>
            <a:ext cx="17360640" cy="1433465"/>
          </a:xfrm>
        </p:spPr>
        <p:txBody>
          <a:bodyPr/>
          <a:lstStyle/>
          <a:p>
            <a:pPr algn="ctr"/>
            <a:r>
              <a:rPr lang="it-IT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«Algoritmi per il posizionamento dei servizi, improntati a massimizzare il </a:t>
            </a:r>
            <a:r>
              <a:rPr lang="it-IT" sz="3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it-IT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il bilanciamento del carico o a minimizzare consumo di energia, latenza e costi.»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3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D6DCB87-F016-8345-AF2E-9445033A4E55}"/>
              </a:ext>
            </a:extLst>
          </p:cNvPr>
          <p:cNvSpPr txBox="1">
            <a:spLocks/>
          </p:cNvSpPr>
          <p:nvPr/>
        </p:nvSpPr>
        <p:spPr>
          <a:xfrm>
            <a:off x="1301551" y="4836663"/>
            <a:ext cx="10316708" cy="690373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In questo lavoro di Tesi: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dirty="0"/>
              <a:t>Preservare la privacy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3600" dirty="0"/>
              <a:t>Applicazioni disponibili il prima possibile</a:t>
            </a:r>
            <a:br>
              <a:rPr lang="it-IT" sz="3600" i="1" dirty="0"/>
            </a:br>
            <a:endParaRPr lang="it-IT" sz="36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Utilizzo di un approccio </a:t>
            </a:r>
            <a:r>
              <a:rPr lang="it-IT" sz="4000" i="1" dirty="0" err="1"/>
              <a:t>greedy</a:t>
            </a:r>
            <a:r>
              <a:rPr lang="it-IT" sz="4000" dirty="0"/>
              <a:t>:</a:t>
            </a:r>
          </a:p>
          <a:p>
            <a:pPr marL="1200150" lvl="1" indent="-742950">
              <a:buFont typeface="+mj-lt"/>
              <a:buAutoNum type="arabicPeriod"/>
            </a:pPr>
            <a:r>
              <a:rPr lang="it-IT" sz="3600" dirty="0"/>
              <a:t>Ordinamento delle applicazioni secondo il livello di privacy</a:t>
            </a:r>
          </a:p>
          <a:p>
            <a:pPr marL="1200150" lvl="1" indent="-742950">
              <a:buFont typeface="+mj-lt"/>
              <a:buAutoNum type="arabicPeriod"/>
            </a:pPr>
            <a:r>
              <a:rPr lang="it-IT" sz="3600" dirty="0"/>
              <a:t>Posizionamento dei servizi cominciando dalle applicazioni nelle prime posizioni della lista ordinata</a:t>
            </a:r>
            <a:br>
              <a:rPr lang="it-IT" sz="3600" dirty="0"/>
            </a:br>
            <a:endParaRPr lang="it-IT" sz="36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it-IT" sz="4000" dirty="0"/>
              <a:t>Se le risorse sono insufficienti, i servizi sono allocati nel </a:t>
            </a:r>
            <a:r>
              <a:rPr lang="it-IT" sz="4000" dirty="0" err="1"/>
              <a:t>Cloud</a:t>
            </a:r>
            <a:endParaRPr lang="it-IT" sz="4000" dirty="0"/>
          </a:p>
        </p:txBody>
      </p:sp>
      <p:pic>
        <p:nvPicPr>
          <p:cNvPr id="5" name="Picture 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5A682578-2B20-8B48-87B2-8142158AC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193" y="4898322"/>
            <a:ext cx="9745711" cy="274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6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17FE8-EA63-1C47-9358-106C19DD1182}"/>
              </a:ext>
            </a:extLst>
          </p:cNvPr>
          <p:cNvSpPr txBox="1"/>
          <p:nvPr/>
        </p:nvSpPr>
        <p:spPr>
          <a:xfrm>
            <a:off x="5773271" y="7548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B09551-E0B9-324B-9804-68520197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080" y="1787005"/>
            <a:ext cx="17360640" cy="974125"/>
          </a:xfrm>
        </p:spPr>
        <p:txBody>
          <a:bodyPr/>
          <a:lstStyle/>
          <a:p>
            <a:pPr algn="ctr"/>
            <a:r>
              <a:rPr lang="it-IT" sz="5400" dirty="0">
                <a:solidFill>
                  <a:schemeClr val="tx2"/>
                </a:solidFill>
              </a:rPr>
              <a:t>Variazione della Distribuzione della Privacy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554E41F-31FE-104B-968A-E0D789A8B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9" y="4328723"/>
            <a:ext cx="8552329" cy="6188103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DE4D0B12-D998-7A4B-A917-D6330E63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46" y="2943154"/>
            <a:ext cx="11199054" cy="4479621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FD11AB1-E17A-9A46-95FF-2D25E13D2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583" y="7874016"/>
            <a:ext cx="7551779" cy="4631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394DA-A2C1-6B4C-8205-2D3E844D1C35}"/>
              </a:ext>
            </a:extLst>
          </p:cNvPr>
          <p:cNvSpPr txBox="1"/>
          <p:nvPr/>
        </p:nvSpPr>
        <p:spPr>
          <a:xfrm>
            <a:off x="15295326" y="122077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12485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17FE8-EA63-1C47-9358-106C19DD1182}"/>
              </a:ext>
            </a:extLst>
          </p:cNvPr>
          <p:cNvSpPr txBox="1"/>
          <p:nvPr/>
        </p:nvSpPr>
        <p:spPr>
          <a:xfrm>
            <a:off x="5773271" y="7548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B09551-E0B9-324B-9804-68520197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393" y="1598315"/>
            <a:ext cx="15677213" cy="974125"/>
          </a:xfrm>
        </p:spPr>
        <p:txBody>
          <a:bodyPr/>
          <a:lstStyle/>
          <a:p>
            <a:pPr algn="ctr"/>
            <a:r>
              <a:rPr lang="it-IT" sz="5400" dirty="0">
                <a:solidFill>
                  <a:schemeClr val="tx2"/>
                </a:solidFill>
              </a:rPr>
              <a:t>Variazione del Numero di Servizi per Applicazione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394DA-A2C1-6B4C-8205-2D3E844D1C35}"/>
              </a:ext>
            </a:extLst>
          </p:cNvPr>
          <p:cNvSpPr txBox="1"/>
          <p:nvPr/>
        </p:nvSpPr>
        <p:spPr>
          <a:xfrm>
            <a:off x="15295326" y="122077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70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88DB077-6DDC-5A46-B81F-8535BED51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3801075"/>
            <a:ext cx="10008347" cy="727436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1BEA965-3911-3244-9615-016014B646AD}"/>
              </a:ext>
            </a:extLst>
          </p:cNvPr>
          <p:cNvSpPr txBox="1">
            <a:spLocks/>
          </p:cNvSpPr>
          <p:nvPr/>
        </p:nvSpPr>
        <p:spPr>
          <a:xfrm>
            <a:off x="10578118" y="3801075"/>
            <a:ext cx="10316708" cy="690373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Implementazione di </a:t>
            </a:r>
            <a:r>
              <a:rPr lang="it-IT" sz="4000" i="1" dirty="0"/>
              <a:t>micro-servizi</a:t>
            </a:r>
            <a:br>
              <a:rPr lang="it-IT" sz="3600" i="1" dirty="0"/>
            </a:br>
            <a:endParaRPr lang="it-IT" sz="36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Applicazioni scalabili e ben adattabili a sistemi </a:t>
            </a:r>
            <a:r>
              <a:rPr lang="it-IT" sz="4000" dirty="0" err="1"/>
              <a:t>Fog</a:t>
            </a:r>
            <a:r>
              <a:rPr lang="it-IT" sz="4000" dirty="0"/>
              <a:t>.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27587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466</Words>
  <Application>Microsoft Macintosh PowerPoint</Application>
  <PresentationFormat>Custom</PresentationFormat>
  <Paragraphs>77</Paragraphs>
  <Slides>11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Bold</vt:lpstr>
      <vt:lpstr>Gill Sans</vt:lpstr>
      <vt:lpstr>open_sansbold</vt:lpstr>
      <vt:lpstr>Optima</vt:lpstr>
      <vt:lpstr>StarSymbol</vt:lpstr>
      <vt:lpstr>Times New Roman</vt:lpstr>
      <vt:lpstr>Office Theme</vt:lpstr>
      <vt:lpstr>PowerPoint Presentation</vt:lpstr>
      <vt:lpstr>Cloud Computing nell’Era dei Big Data Le Problematiche</vt:lpstr>
      <vt:lpstr>Fog Computing</vt:lpstr>
      <vt:lpstr>Struttura e Funzionamento di YAFS</vt:lpstr>
      <vt:lpstr>Sistema Realizzato per Simulazioni ed Analisi</vt:lpstr>
      <vt:lpstr>Descrizione dello Scenario Simulato</vt:lpstr>
      <vt:lpstr>Implementazione del Simulatore Algoritmo di Service Placement</vt:lpstr>
      <vt:lpstr>Variazione della Distribuzione della Privacy</vt:lpstr>
      <vt:lpstr>Variazione del Numero di Servizi per Applicazione</vt:lpstr>
      <vt:lpstr>Conclusioni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Filippo SCARAMUZZA</cp:lastModifiedBy>
  <cp:revision>20</cp:revision>
  <dcterms:modified xsi:type="dcterms:W3CDTF">2021-09-30T16:04:40Z</dcterms:modified>
</cp:coreProperties>
</file>